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500" r:id="rId3"/>
    <p:sldId id="594" r:id="rId4"/>
    <p:sldId id="638" r:id="rId5"/>
    <p:sldId id="632" r:id="rId6"/>
    <p:sldId id="633" r:id="rId7"/>
    <p:sldId id="634" r:id="rId8"/>
    <p:sldId id="635" r:id="rId9"/>
    <p:sldId id="631" r:id="rId10"/>
    <p:sldId id="639" r:id="rId11"/>
    <p:sldId id="640" r:id="rId12"/>
    <p:sldId id="637" r:id="rId13"/>
    <p:sldId id="636" r:id="rId14"/>
    <p:sldId id="641" r:id="rId15"/>
    <p:sldId id="642" r:id="rId1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8273" autoAdjust="0"/>
  </p:normalViewPr>
  <p:slideViewPr>
    <p:cSldViewPr showGuides="1">
      <p:cViewPr varScale="1">
        <p:scale>
          <a:sx n="65" d="100"/>
          <a:sy n="65" d="100"/>
        </p:scale>
        <p:origin x="153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2E90C6E-5ED0-4D7D-9D68-1E38043E0908}" type="datetimeFigureOut">
              <a:rPr lang="en-US"/>
              <a:pPr>
                <a:defRPr/>
              </a:pPr>
              <a:t>5/16/2016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D608951-C4D9-4E81-9563-108F9BFB7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6054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 bwMode="gray">
      <p:bgPr>
        <a:gradFill flip="none" rotWithShape="1">
          <a:gsLst>
            <a:gs pos="33000">
              <a:schemeClr val="bg1">
                <a:lumMod val="75000"/>
                <a:lumOff val="25000"/>
              </a:schemeClr>
            </a:gs>
            <a:gs pos="43000">
              <a:schemeClr val="bg1">
                <a:lumMod val="50000"/>
                <a:lumOff val="50000"/>
              </a:schemeClr>
            </a:gs>
            <a:gs pos="78000">
              <a:schemeClr val="tx1">
                <a:lumMod val="9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0" y="4457700"/>
            <a:ext cx="9144000" cy="2362200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defRPr/>
            </a:pPr>
            <a:endParaRPr lang="en-US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0" y="4419600"/>
            <a:ext cx="9144000" cy="76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en-US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4572000" y="0"/>
            <a:ext cx="4572000" cy="4419600"/>
          </a:xfrm>
        </p:spPr>
        <p:txBody>
          <a:bodyPr/>
          <a:lstStyle>
            <a:lvl1pPr algn="r">
              <a:defRPr sz="4000" baseline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3" name="Group 12"/>
          <p:cNvGrpSpPr>
            <a:grpSpLocks noChangeAspect="1"/>
          </p:cNvGrpSpPr>
          <p:nvPr userDrawn="1"/>
        </p:nvGrpSpPr>
        <p:grpSpPr>
          <a:xfrm>
            <a:off x="76200" y="563880"/>
            <a:ext cx="4426747" cy="3017520"/>
            <a:chOff x="685800" y="917575"/>
            <a:chExt cx="3565525" cy="2430463"/>
          </a:xfrm>
        </p:grpSpPr>
        <p:pic>
          <p:nvPicPr>
            <p:cNvPr id="14" name="Picture 11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1863"/>
            <a:stretch>
              <a:fillRect/>
            </a:stretch>
          </p:blipFill>
          <p:spPr bwMode="auto">
            <a:xfrm>
              <a:off x="1519238" y="917575"/>
              <a:ext cx="1898650" cy="1690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12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555"/>
            <a:stretch>
              <a:fillRect/>
            </a:stretch>
          </p:blipFill>
          <p:spPr bwMode="auto">
            <a:xfrm>
              <a:off x="685800" y="2643188"/>
              <a:ext cx="3565525" cy="704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486400" y="4572000"/>
            <a:ext cx="3643952" cy="2209800"/>
          </a:xfrm>
        </p:spPr>
        <p:txBody>
          <a:bodyPr/>
          <a:lstStyle>
            <a:lvl1pPr marL="0" indent="0" algn="r">
              <a:buNone/>
              <a:defRPr/>
            </a:lvl1pPr>
          </a:lstStyle>
          <a:p>
            <a:pPr eaLnBrk="1" hangingPunct="1">
              <a:spcBef>
                <a:spcPct val="0"/>
              </a:spcBef>
            </a:pPr>
            <a:endParaRPr lang="en-US" b="1" dirty="0">
              <a:solidFill>
                <a:srgbClr val="002060"/>
              </a:solidFill>
            </a:endParaRPr>
          </a:p>
          <a:p>
            <a:pPr eaLnBrk="1" hangingPunct="1">
              <a:spcBef>
                <a:spcPct val="0"/>
              </a:spcBef>
            </a:pPr>
            <a:endParaRPr lang="en-US" b="1" dirty="0">
              <a:solidFill>
                <a:srgbClr val="002060"/>
              </a:solidFill>
            </a:endParaRPr>
          </a:p>
          <a:p>
            <a:pPr eaLnBrk="1" hangingPunct="1">
              <a:spcBef>
                <a:spcPct val="0"/>
              </a:spcBef>
            </a:pPr>
            <a:endParaRPr lang="en-US" b="1" dirty="0">
              <a:solidFill>
                <a:srgbClr val="002060"/>
              </a:solidFill>
            </a:endParaRPr>
          </a:p>
          <a:p>
            <a:pPr eaLnBrk="1" hangingPunct="1">
              <a:spcBef>
                <a:spcPct val="0"/>
              </a:spcBef>
            </a:pPr>
            <a:endParaRPr lang="en-US" b="1" dirty="0">
              <a:solidFill>
                <a:srgbClr val="002060"/>
              </a:solidFill>
            </a:endParaRPr>
          </a:p>
          <a:p>
            <a:pPr eaLnBrk="1" hangingPunct="1">
              <a:spcBef>
                <a:spcPct val="0"/>
              </a:spcBef>
            </a:pPr>
            <a:endParaRPr lang="en-US" b="1" dirty="0">
              <a:solidFill>
                <a:srgbClr val="002060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en-US" b="1" dirty="0">
                <a:solidFill>
                  <a:srgbClr val="002060"/>
                </a:solidFill>
              </a:rPr>
              <a:t>Name</a:t>
            </a:r>
          </a:p>
          <a:p>
            <a:pPr eaLnBrk="1" hangingPunct="1">
              <a:spcBef>
                <a:spcPct val="0"/>
              </a:spcBef>
            </a:pPr>
            <a:r>
              <a:rPr lang="en-US" b="1" dirty="0">
                <a:solidFill>
                  <a:srgbClr val="002060"/>
                </a:solidFill>
              </a:rPr>
              <a:t>TITLE</a:t>
            </a:r>
          </a:p>
          <a:p>
            <a:pPr eaLnBrk="1" hangingPunct="1">
              <a:spcBef>
                <a:spcPct val="0"/>
              </a:spcBef>
            </a:pPr>
            <a:r>
              <a:rPr lang="en-US" b="1" dirty="0">
                <a:solidFill>
                  <a:srgbClr val="002060"/>
                </a:solidFill>
              </a:rPr>
              <a:t>MMMM DD, YYYY</a:t>
            </a:r>
          </a:p>
        </p:txBody>
      </p:sp>
    </p:spTree>
    <p:extLst>
      <p:ext uri="{BB962C8B-B14F-4D97-AF65-F5344CB8AC3E}">
        <p14:creationId xmlns:p14="http://schemas.microsoft.com/office/powerpoint/2010/main" val="29788311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8229600" cy="228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13"/>
          </p:nvPr>
        </p:nvSpPr>
        <p:spPr>
          <a:xfrm>
            <a:off x="457200" y="4114800"/>
            <a:ext cx="8229600" cy="20574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457200" y="1371600"/>
            <a:ext cx="8229600" cy="4572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="1" i="1" baseline="0">
                <a:solidFill>
                  <a:srgbClr val="0070C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0" y="1219200"/>
            <a:ext cx="9144000" cy="76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en-US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33401" y="152400"/>
            <a:ext cx="8153399" cy="9906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3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6934200" y="6477000"/>
            <a:ext cx="2133600" cy="304800"/>
          </a:xfrm>
          <a:prstGeom prst="rect">
            <a:avLst/>
          </a:prstGeom>
        </p:spPr>
        <p:txBody>
          <a:bodyPr/>
          <a:lstStyle>
            <a:lvl1pPr>
              <a:defRPr sz="1400" b="1">
                <a:latin typeface="+mn-lt"/>
              </a:defRPr>
            </a:lvl1pPr>
          </a:lstStyle>
          <a:p>
            <a:pPr>
              <a:defRPr/>
            </a:pPr>
            <a:fld id="{0D550CB5-52F1-4B46-B2F6-C9C99CFCC5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656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3962400" cy="21336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200" y="3962400"/>
            <a:ext cx="3962400" cy="2133600"/>
          </a:xfrm>
        </p:spPr>
        <p:txBody>
          <a:bodyPr/>
          <a:lstStyle>
            <a:lvl1pPr>
              <a:defRPr sz="1800"/>
            </a:lvl1pPr>
            <a:lvl2pPr algn="l" rtl="0" eaLnBrk="1" fontAlgn="base" hangingPunct="1">
              <a:spcBef>
                <a:spcPct val="20000"/>
              </a:spcBef>
              <a:spcAft>
                <a:spcPct val="0"/>
              </a:spcAft>
              <a:defRPr kumimoji="1" lang="en-US" sz="1800" dirty="0" smtClean="0">
                <a:solidFill>
                  <a:schemeClr val="tx1"/>
                </a:solidFill>
                <a:latin typeface="+mn-lt"/>
              </a:defRPr>
            </a:lvl2pPr>
            <a:lvl3pPr algn="l" rtl="0" eaLnBrk="1" fontAlgn="base" hangingPunct="1">
              <a:spcBef>
                <a:spcPct val="20000"/>
              </a:spcBef>
              <a:spcAft>
                <a:spcPct val="0"/>
              </a:spcAft>
              <a:defRPr kumimoji="1" lang="en-US" sz="1800" dirty="0" smtClean="0">
                <a:solidFill>
                  <a:schemeClr val="tx1"/>
                </a:solidFill>
                <a:latin typeface="+mn-lt"/>
              </a:defRPr>
            </a:lvl3pPr>
            <a:lvl4pPr algn="l" rtl="0" eaLnBrk="1" fontAlgn="base" hangingPunct="1">
              <a:spcBef>
                <a:spcPct val="20000"/>
              </a:spcBef>
              <a:spcAft>
                <a:spcPct val="0"/>
              </a:spcAft>
              <a:defRPr kumimoji="1" lang="en-US" sz="1800" dirty="0" smtClean="0">
                <a:solidFill>
                  <a:schemeClr val="tx1"/>
                </a:solidFill>
                <a:latin typeface="+mn-lt"/>
              </a:defRPr>
            </a:lvl4pPr>
            <a:lvl5pPr algn="l" rtl="0" eaLnBrk="1" fontAlgn="base" hangingPunct="1">
              <a:spcBef>
                <a:spcPct val="20000"/>
              </a:spcBef>
              <a:spcAft>
                <a:spcPct val="0"/>
              </a:spcAft>
              <a:defRPr kumimoji="1" lang="en-US" sz="1800" dirty="0">
                <a:solidFill>
                  <a:schemeClr val="tx1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724400" y="1828800"/>
            <a:ext cx="3962400" cy="4267200"/>
          </a:xfrm>
        </p:spPr>
        <p:txBody>
          <a:bodyPr/>
          <a:lstStyle>
            <a:lvl1pPr>
              <a:defRPr sz="1800"/>
            </a:lvl1pPr>
            <a:lvl2pPr algn="l" rtl="0" eaLnBrk="1" fontAlgn="base" hangingPunct="1">
              <a:spcBef>
                <a:spcPct val="20000"/>
              </a:spcBef>
              <a:spcAft>
                <a:spcPct val="0"/>
              </a:spcAft>
              <a:defRPr kumimoji="1" lang="en-US" sz="1800" dirty="0" smtClean="0">
                <a:solidFill>
                  <a:schemeClr val="tx1"/>
                </a:solidFill>
                <a:latin typeface="+mn-lt"/>
              </a:defRPr>
            </a:lvl2pPr>
            <a:lvl3pPr algn="l" rtl="0" eaLnBrk="1" fontAlgn="base" hangingPunct="1">
              <a:spcBef>
                <a:spcPct val="20000"/>
              </a:spcBef>
              <a:spcAft>
                <a:spcPct val="0"/>
              </a:spcAft>
              <a:defRPr kumimoji="1" lang="en-US" sz="1800" dirty="0" smtClean="0">
                <a:solidFill>
                  <a:schemeClr val="tx1"/>
                </a:solidFill>
                <a:latin typeface="+mn-lt"/>
              </a:defRPr>
            </a:lvl3pPr>
            <a:lvl4pPr algn="l" rtl="0" eaLnBrk="1" fontAlgn="base" hangingPunct="1">
              <a:spcBef>
                <a:spcPct val="20000"/>
              </a:spcBef>
              <a:spcAft>
                <a:spcPct val="0"/>
              </a:spcAft>
              <a:defRPr kumimoji="1" lang="en-US" sz="1800" dirty="0" smtClean="0">
                <a:solidFill>
                  <a:schemeClr val="tx1"/>
                </a:solidFill>
                <a:latin typeface="+mn-lt"/>
              </a:defRPr>
            </a:lvl4pPr>
            <a:lvl5pPr algn="l" rtl="0" eaLnBrk="1" fontAlgn="base" hangingPunct="1">
              <a:spcBef>
                <a:spcPct val="20000"/>
              </a:spcBef>
              <a:spcAft>
                <a:spcPct val="0"/>
              </a:spcAft>
              <a:defRPr kumimoji="1" lang="en-US" sz="1800" dirty="0">
                <a:solidFill>
                  <a:schemeClr val="tx1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18"/>
          </p:nvPr>
        </p:nvSpPr>
        <p:spPr>
          <a:xfrm>
            <a:off x="457200" y="1371600"/>
            <a:ext cx="8229600" cy="4572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="1" i="1" baseline="0">
                <a:solidFill>
                  <a:srgbClr val="0070C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Rectangle 11"/>
          <p:cNvSpPr/>
          <p:nvPr userDrawn="1"/>
        </p:nvSpPr>
        <p:spPr bwMode="auto">
          <a:xfrm>
            <a:off x="0" y="1219200"/>
            <a:ext cx="9144000" cy="76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en-US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3401" y="152400"/>
            <a:ext cx="8153399" cy="9906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6934200" y="6477000"/>
            <a:ext cx="2133600" cy="304800"/>
          </a:xfrm>
          <a:prstGeom prst="rect">
            <a:avLst/>
          </a:prstGeom>
        </p:spPr>
        <p:txBody>
          <a:bodyPr/>
          <a:lstStyle>
            <a:lvl1pPr>
              <a:defRPr sz="1400" b="1">
                <a:latin typeface="+mn-lt"/>
              </a:defRPr>
            </a:lvl1pPr>
          </a:lstStyle>
          <a:p>
            <a:pPr>
              <a:defRPr/>
            </a:pPr>
            <a:fld id="{0D550CB5-52F1-4B46-B2F6-C9C99CFCC5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815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24400" y="1828800"/>
            <a:ext cx="3962400" cy="21336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724400" y="3962400"/>
            <a:ext cx="3962400" cy="21336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1828800"/>
            <a:ext cx="3962400" cy="42672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18"/>
          </p:nvPr>
        </p:nvSpPr>
        <p:spPr>
          <a:xfrm>
            <a:off x="457200" y="1371600"/>
            <a:ext cx="8229600" cy="4572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="1" i="1" baseline="0">
                <a:solidFill>
                  <a:srgbClr val="0070C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Rectangle 11"/>
          <p:cNvSpPr/>
          <p:nvPr userDrawn="1"/>
        </p:nvSpPr>
        <p:spPr bwMode="auto">
          <a:xfrm>
            <a:off x="0" y="1219200"/>
            <a:ext cx="9144000" cy="76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en-US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3401" y="152400"/>
            <a:ext cx="8153399" cy="9906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6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6934200" y="6477000"/>
            <a:ext cx="2133600" cy="304800"/>
          </a:xfrm>
          <a:prstGeom prst="rect">
            <a:avLst/>
          </a:prstGeom>
        </p:spPr>
        <p:txBody>
          <a:bodyPr/>
          <a:lstStyle>
            <a:lvl1pPr>
              <a:defRPr sz="1400" b="1">
                <a:latin typeface="+mn-lt"/>
              </a:defRPr>
            </a:lvl1pPr>
          </a:lstStyle>
          <a:p>
            <a:pPr>
              <a:defRPr/>
            </a:pPr>
            <a:fld id="{0D550CB5-52F1-4B46-B2F6-C9C99CFCC5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9627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3964018" cy="45720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86000"/>
            <a:ext cx="3964018" cy="365759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28800"/>
            <a:ext cx="4041775" cy="45720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86000"/>
            <a:ext cx="4041775" cy="365759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0" y="1219200"/>
            <a:ext cx="9144000" cy="76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en-US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33401" y="152400"/>
            <a:ext cx="8153399" cy="9906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18"/>
          </p:nvPr>
        </p:nvSpPr>
        <p:spPr>
          <a:xfrm>
            <a:off x="457200" y="1371600"/>
            <a:ext cx="8229600" cy="4572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="1" i="1" baseline="0">
                <a:solidFill>
                  <a:srgbClr val="0070C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7010400" y="6400800"/>
            <a:ext cx="2133600" cy="304800"/>
          </a:xfrm>
          <a:prstGeom prst="rect">
            <a:avLst/>
          </a:prstGeom>
        </p:spPr>
        <p:txBody>
          <a:bodyPr/>
          <a:lstStyle>
            <a:lvl1pPr>
              <a:defRPr sz="1400" b="1">
                <a:latin typeface="+mn-lt"/>
              </a:defRPr>
            </a:lvl1pPr>
          </a:lstStyle>
          <a:p>
            <a:pPr>
              <a:defRPr/>
            </a:pPr>
            <a:fld id="{0D550CB5-52F1-4B46-B2F6-C9C99CFCC5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3065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0" y="1219200"/>
            <a:ext cx="9144000" cy="76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en-US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33401" y="152400"/>
            <a:ext cx="8153399" cy="9906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8"/>
          </p:nvPr>
        </p:nvSpPr>
        <p:spPr>
          <a:xfrm>
            <a:off x="457200" y="1371600"/>
            <a:ext cx="8229600" cy="4572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="1" i="1" baseline="0">
                <a:solidFill>
                  <a:srgbClr val="0070C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6934200" y="6477000"/>
            <a:ext cx="2133600" cy="304800"/>
          </a:xfrm>
          <a:prstGeom prst="rect">
            <a:avLst/>
          </a:prstGeom>
        </p:spPr>
        <p:txBody>
          <a:bodyPr/>
          <a:lstStyle>
            <a:lvl1pPr>
              <a:defRPr sz="1400" b="1">
                <a:latin typeface="+mn-lt"/>
              </a:defRPr>
            </a:lvl1pPr>
          </a:lstStyle>
          <a:p>
            <a:pPr>
              <a:defRPr/>
            </a:pPr>
            <a:fld id="{0D550CB5-52F1-4B46-B2F6-C9C99CFCC5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7500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6934200" y="6477000"/>
            <a:ext cx="2133600" cy="304800"/>
          </a:xfrm>
          <a:prstGeom prst="rect">
            <a:avLst/>
          </a:prstGeom>
        </p:spPr>
        <p:txBody>
          <a:bodyPr/>
          <a:lstStyle>
            <a:lvl1pPr>
              <a:defRPr sz="1400" b="1">
                <a:latin typeface="+mn-lt"/>
              </a:defRPr>
            </a:lvl1pPr>
          </a:lstStyle>
          <a:p>
            <a:pPr>
              <a:defRPr/>
            </a:pPr>
            <a:fld id="{0D550CB5-52F1-4B46-B2F6-C9C99CFCC5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065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gradFill flip="none" rotWithShape="1">
          <a:gsLst>
            <a:gs pos="20000">
              <a:schemeClr val="tx1"/>
            </a:gs>
            <a:gs pos="45000">
              <a:schemeClr val="bg1">
                <a:tint val="45000"/>
                <a:shade val="99000"/>
                <a:satMod val="350000"/>
              </a:schemeClr>
            </a:gs>
            <a:gs pos="91000">
              <a:schemeClr val="bg1">
                <a:shade val="20000"/>
                <a:satMod val="25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4495800"/>
            <a:ext cx="9144000" cy="2362200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defRPr/>
            </a:pPr>
            <a:endParaRPr lang="en-US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0" y="4419600"/>
            <a:ext cx="9144000" cy="76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en-US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pic>
        <p:nvPicPr>
          <p:cNvPr id="5" name="Picture 4" descr="InformaEconLogo2.t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28600" y="6402778"/>
            <a:ext cx="1828800" cy="31271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90601" y="0"/>
            <a:ext cx="5486400" cy="4419600"/>
          </a:xfrm>
        </p:spPr>
        <p:txBody>
          <a:bodyPr/>
          <a:lstStyle>
            <a:lvl1pPr>
              <a:defRPr sz="32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235573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_of_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0" y="1219200"/>
            <a:ext cx="9144000" cy="76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en-US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533400" y="350838"/>
            <a:ext cx="82296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r>
              <a:rPr lang="en-US" sz="3000" b="1" dirty="0"/>
              <a:t>Table of Contents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72000"/>
          </a:xfrm>
        </p:spPr>
        <p:txBody>
          <a:bodyPr/>
          <a:lstStyle>
            <a:lvl1pPr>
              <a:defRPr sz="1800" b="1">
                <a:solidFill>
                  <a:srgbClr val="002060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endParaRPr lang="en-US" dirty="0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6934200" y="6477000"/>
            <a:ext cx="2133600" cy="304800"/>
          </a:xfrm>
          <a:prstGeom prst="rect">
            <a:avLst/>
          </a:prstGeom>
        </p:spPr>
        <p:txBody>
          <a:bodyPr/>
          <a:lstStyle>
            <a:lvl1pPr>
              <a:defRPr sz="1400" b="1">
                <a:latin typeface="+mn-lt"/>
              </a:defRPr>
            </a:lvl1pPr>
          </a:lstStyle>
          <a:p>
            <a:pPr>
              <a:defRPr/>
            </a:pPr>
            <a:fld id="{0D550CB5-52F1-4B46-B2F6-C9C99CFCC5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937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0" y="1219200"/>
            <a:ext cx="9144000" cy="76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en-US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1" y="152400"/>
            <a:ext cx="8153399" cy="9906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91000"/>
          </a:xfrm>
        </p:spPr>
        <p:txBody>
          <a:bodyPr/>
          <a:lstStyle>
            <a:lvl1pPr>
              <a:defRPr sz="1800" b="1">
                <a:solidFill>
                  <a:srgbClr val="002060"/>
                </a:solidFill>
              </a:defRPr>
            </a:lvl1pPr>
            <a:lvl2pPr marL="742950" indent="-285750">
              <a:buFont typeface="Tahoma" pitchFamily="34" charset="0"/>
              <a:buChar char="◊"/>
              <a:defRPr sz="1800" b="1">
                <a:solidFill>
                  <a:srgbClr val="002060"/>
                </a:solidFill>
              </a:defRPr>
            </a:lvl2pPr>
            <a:lvl3pPr>
              <a:defRPr sz="1800" b="1">
                <a:solidFill>
                  <a:srgbClr val="002060"/>
                </a:solidFill>
              </a:defRPr>
            </a:lvl3pPr>
            <a:lvl4pPr>
              <a:defRPr sz="1800" b="1">
                <a:solidFill>
                  <a:srgbClr val="002060"/>
                </a:solidFill>
              </a:defRPr>
            </a:lvl4pPr>
            <a:lvl5pPr>
              <a:defRPr sz="1800" b="1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8"/>
          </p:nvPr>
        </p:nvSpPr>
        <p:spPr>
          <a:xfrm>
            <a:off x="457200" y="1371600"/>
            <a:ext cx="8229600" cy="4572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="1" i="1" baseline="0">
                <a:solidFill>
                  <a:srgbClr val="0070C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6934200" y="6477000"/>
            <a:ext cx="2133600" cy="304800"/>
          </a:xfrm>
          <a:prstGeom prst="rect">
            <a:avLst/>
          </a:prstGeom>
        </p:spPr>
        <p:txBody>
          <a:bodyPr/>
          <a:lstStyle>
            <a:lvl1pPr>
              <a:defRPr sz="1400" b="1">
                <a:latin typeface="+mn-lt"/>
              </a:defRPr>
            </a:lvl1pPr>
          </a:lstStyle>
          <a:p>
            <a:pPr>
              <a:defRPr/>
            </a:pPr>
            <a:fld id="{0D550CB5-52F1-4B46-B2F6-C9C99CFCC5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072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1219200"/>
            <a:ext cx="9144000" cy="76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en-US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1" y="152400"/>
            <a:ext cx="8153399" cy="9906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72000"/>
          </a:xfrm>
        </p:spPr>
        <p:txBody>
          <a:bodyPr/>
          <a:lstStyle>
            <a:lvl1pPr>
              <a:defRPr sz="1800" b="1">
                <a:solidFill>
                  <a:srgbClr val="002060"/>
                </a:solidFill>
              </a:defRPr>
            </a:lvl1pPr>
            <a:lvl2pPr marL="742950" indent="-285750">
              <a:buFont typeface="Tahoma" pitchFamily="34" charset="0"/>
              <a:buChar char="◊"/>
              <a:defRPr sz="1800" b="1">
                <a:solidFill>
                  <a:srgbClr val="002060"/>
                </a:solidFill>
              </a:defRPr>
            </a:lvl2pPr>
            <a:lvl3pPr>
              <a:defRPr sz="1800" b="1">
                <a:solidFill>
                  <a:srgbClr val="002060"/>
                </a:solidFill>
              </a:defRPr>
            </a:lvl3pPr>
            <a:lvl4pPr>
              <a:defRPr sz="1800" b="1">
                <a:solidFill>
                  <a:srgbClr val="002060"/>
                </a:solidFill>
              </a:defRPr>
            </a:lvl4pPr>
            <a:lvl5pPr>
              <a:defRPr sz="1800" b="1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6934200" y="6477000"/>
            <a:ext cx="2133600" cy="304800"/>
          </a:xfrm>
          <a:prstGeom prst="rect">
            <a:avLst/>
          </a:prstGeom>
        </p:spPr>
        <p:txBody>
          <a:bodyPr/>
          <a:lstStyle>
            <a:lvl1pPr>
              <a:defRPr sz="1400" b="1">
                <a:latin typeface="+mn-lt"/>
              </a:defRPr>
            </a:lvl1pPr>
          </a:lstStyle>
          <a:p>
            <a:pPr>
              <a:defRPr/>
            </a:pPr>
            <a:fld id="{0D550CB5-52F1-4B46-B2F6-C9C99CFCC5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787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3962400" cy="4191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457200" y="1371600"/>
            <a:ext cx="8229600" cy="4572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="1" i="1" baseline="0">
                <a:solidFill>
                  <a:srgbClr val="0070C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5"/>
          </p:nvPr>
        </p:nvSpPr>
        <p:spPr>
          <a:xfrm>
            <a:off x="4724400" y="1828800"/>
            <a:ext cx="3962400" cy="4191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ectangle 9"/>
          <p:cNvSpPr/>
          <p:nvPr userDrawn="1"/>
        </p:nvSpPr>
        <p:spPr bwMode="auto">
          <a:xfrm>
            <a:off x="0" y="1219200"/>
            <a:ext cx="9144000" cy="76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en-US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33401" y="152400"/>
            <a:ext cx="8153399" cy="9906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4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6934200" y="6477000"/>
            <a:ext cx="2133600" cy="304800"/>
          </a:xfrm>
          <a:prstGeom prst="rect">
            <a:avLst/>
          </a:prstGeom>
        </p:spPr>
        <p:txBody>
          <a:bodyPr/>
          <a:lstStyle>
            <a:lvl1pPr>
              <a:defRPr sz="1400" b="1">
                <a:latin typeface="+mn-lt"/>
              </a:defRPr>
            </a:lvl1pPr>
          </a:lstStyle>
          <a:p>
            <a:pPr>
              <a:defRPr/>
            </a:pPr>
            <a:fld id="{0D550CB5-52F1-4B46-B2F6-C9C99CFCC5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83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3048000" cy="4191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457200" y="1371600"/>
            <a:ext cx="8229600" cy="4572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="1" i="1" baseline="0">
                <a:solidFill>
                  <a:srgbClr val="0070C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5"/>
          </p:nvPr>
        </p:nvSpPr>
        <p:spPr>
          <a:xfrm>
            <a:off x="3581400" y="1828800"/>
            <a:ext cx="5105400" cy="41910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  <p:sp>
        <p:nvSpPr>
          <p:cNvPr id="10" name="Rectangle 9"/>
          <p:cNvSpPr/>
          <p:nvPr userDrawn="1"/>
        </p:nvSpPr>
        <p:spPr bwMode="auto">
          <a:xfrm>
            <a:off x="0" y="1219200"/>
            <a:ext cx="9144000" cy="76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en-US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33401" y="152400"/>
            <a:ext cx="8153399" cy="9906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4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6934200" y="6477000"/>
            <a:ext cx="2133600" cy="304800"/>
          </a:xfrm>
          <a:prstGeom prst="rect">
            <a:avLst/>
          </a:prstGeom>
        </p:spPr>
        <p:txBody>
          <a:bodyPr/>
          <a:lstStyle>
            <a:lvl1pPr>
              <a:defRPr sz="1400" b="1">
                <a:latin typeface="+mn-lt"/>
              </a:defRPr>
            </a:lvl1pPr>
          </a:lstStyle>
          <a:p>
            <a:pPr>
              <a:defRPr/>
            </a:pPr>
            <a:fld id="{0D550CB5-52F1-4B46-B2F6-C9C99CFCC5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053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3048000" cy="4495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5"/>
          </p:nvPr>
        </p:nvSpPr>
        <p:spPr>
          <a:xfrm>
            <a:off x="3581400" y="1524000"/>
            <a:ext cx="51054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0" y="1219200"/>
            <a:ext cx="9144000" cy="76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en-US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33401" y="152400"/>
            <a:ext cx="8153399" cy="9906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1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6934200" y="6477000"/>
            <a:ext cx="2133600" cy="304800"/>
          </a:xfrm>
          <a:prstGeom prst="rect">
            <a:avLst/>
          </a:prstGeom>
        </p:spPr>
        <p:txBody>
          <a:bodyPr/>
          <a:lstStyle>
            <a:lvl1pPr>
              <a:defRPr sz="1400" b="1">
                <a:latin typeface="+mn-lt"/>
              </a:defRPr>
            </a:lvl1pPr>
          </a:lstStyle>
          <a:p>
            <a:pPr>
              <a:defRPr/>
            </a:pPr>
            <a:fld id="{0D550CB5-52F1-4B46-B2F6-C9C99CFCC5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28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3962400" cy="21336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200" y="3987800"/>
            <a:ext cx="3962400" cy="2108200"/>
          </a:xfrm>
        </p:spPr>
        <p:txBody>
          <a:bodyPr/>
          <a:lstStyle>
            <a:lvl1pPr>
              <a:defRPr sz="1800"/>
            </a:lvl1pPr>
            <a:lvl2pPr algn="l" rtl="0" eaLnBrk="1" fontAlgn="base" hangingPunct="1">
              <a:spcBef>
                <a:spcPct val="20000"/>
              </a:spcBef>
              <a:spcAft>
                <a:spcPct val="0"/>
              </a:spcAft>
              <a:defRPr kumimoji="1" lang="en-US" sz="1800" dirty="0" smtClean="0">
                <a:solidFill>
                  <a:schemeClr val="tx1"/>
                </a:solidFill>
                <a:latin typeface="+mn-lt"/>
              </a:defRPr>
            </a:lvl2pPr>
            <a:lvl3pPr algn="l" rtl="0" eaLnBrk="1" fontAlgn="base" hangingPunct="1">
              <a:spcBef>
                <a:spcPct val="20000"/>
              </a:spcBef>
              <a:spcAft>
                <a:spcPct val="0"/>
              </a:spcAft>
              <a:defRPr kumimoji="1" lang="en-US" sz="1800" dirty="0" smtClean="0">
                <a:solidFill>
                  <a:schemeClr val="tx1"/>
                </a:solidFill>
                <a:latin typeface="+mn-lt"/>
              </a:defRPr>
            </a:lvl3pPr>
            <a:lvl4pPr algn="l" rtl="0" eaLnBrk="1" fontAlgn="base" hangingPunct="1">
              <a:spcBef>
                <a:spcPct val="20000"/>
              </a:spcBef>
              <a:spcAft>
                <a:spcPct val="0"/>
              </a:spcAft>
              <a:defRPr kumimoji="1" lang="en-US" sz="1800" dirty="0" smtClean="0">
                <a:solidFill>
                  <a:schemeClr val="tx1"/>
                </a:solidFill>
                <a:latin typeface="+mn-lt"/>
              </a:defRPr>
            </a:lvl4pPr>
            <a:lvl5pPr algn="l" rtl="0" eaLnBrk="1" fontAlgn="base" hangingPunct="1">
              <a:spcBef>
                <a:spcPct val="20000"/>
              </a:spcBef>
              <a:spcAft>
                <a:spcPct val="0"/>
              </a:spcAft>
              <a:defRPr kumimoji="1" lang="en-US" sz="1800" dirty="0">
                <a:solidFill>
                  <a:schemeClr val="tx1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724400" y="1828800"/>
            <a:ext cx="3962400" cy="2133600"/>
          </a:xfrm>
        </p:spPr>
        <p:txBody>
          <a:bodyPr/>
          <a:lstStyle>
            <a:lvl1pPr>
              <a:defRPr sz="1800"/>
            </a:lvl1pPr>
            <a:lvl2pPr algn="l" rtl="0" eaLnBrk="1" fontAlgn="base" hangingPunct="1">
              <a:spcBef>
                <a:spcPct val="20000"/>
              </a:spcBef>
              <a:spcAft>
                <a:spcPct val="0"/>
              </a:spcAft>
              <a:defRPr kumimoji="1" lang="en-US" sz="1800" dirty="0" smtClean="0">
                <a:solidFill>
                  <a:schemeClr val="tx1"/>
                </a:solidFill>
                <a:latin typeface="+mn-lt"/>
              </a:defRPr>
            </a:lvl2pPr>
            <a:lvl3pPr algn="l" rtl="0" eaLnBrk="1" fontAlgn="base" hangingPunct="1">
              <a:spcBef>
                <a:spcPct val="20000"/>
              </a:spcBef>
              <a:spcAft>
                <a:spcPct val="0"/>
              </a:spcAft>
              <a:defRPr kumimoji="1" lang="en-US" sz="1800" dirty="0" smtClean="0">
                <a:solidFill>
                  <a:schemeClr val="tx1"/>
                </a:solidFill>
                <a:latin typeface="+mn-lt"/>
              </a:defRPr>
            </a:lvl3pPr>
            <a:lvl4pPr algn="l" rtl="0" eaLnBrk="1" fontAlgn="base" hangingPunct="1">
              <a:spcBef>
                <a:spcPct val="20000"/>
              </a:spcBef>
              <a:spcAft>
                <a:spcPct val="0"/>
              </a:spcAft>
              <a:defRPr kumimoji="1" lang="en-US" sz="1800" dirty="0" smtClean="0">
                <a:solidFill>
                  <a:schemeClr val="tx1"/>
                </a:solidFill>
                <a:latin typeface="+mn-lt"/>
              </a:defRPr>
            </a:lvl4pPr>
            <a:lvl5pPr algn="l" rtl="0" eaLnBrk="1" fontAlgn="base" hangingPunct="1">
              <a:spcBef>
                <a:spcPct val="20000"/>
              </a:spcBef>
              <a:spcAft>
                <a:spcPct val="0"/>
              </a:spcAft>
              <a:defRPr kumimoji="1" lang="en-US" sz="1800" dirty="0">
                <a:solidFill>
                  <a:schemeClr val="tx1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724400" y="3962400"/>
            <a:ext cx="3962400" cy="2133600"/>
          </a:xfrm>
        </p:spPr>
        <p:txBody>
          <a:bodyPr/>
          <a:lstStyle>
            <a:lvl1pPr>
              <a:defRPr sz="1800"/>
            </a:lvl1pPr>
            <a:lvl2pPr algn="l" rtl="0" eaLnBrk="1" fontAlgn="base" hangingPunct="1">
              <a:spcBef>
                <a:spcPct val="20000"/>
              </a:spcBef>
              <a:spcAft>
                <a:spcPct val="0"/>
              </a:spcAft>
              <a:defRPr kumimoji="1" lang="en-US" sz="1800" dirty="0" smtClean="0">
                <a:solidFill>
                  <a:schemeClr val="tx1"/>
                </a:solidFill>
                <a:latin typeface="+mn-lt"/>
              </a:defRPr>
            </a:lvl2pPr>
            <a:lvl3pPr algn="l" rtl="0" eaLnBrk="1" fontAlgn="base" hangingPunct="1">
              <a:spcBef>
                <a:spcPct val="20000"/>
              </a:spcBef>
              <a:spcAft>
                <a:spcPct val="0"/>
              </a:spcAft>
              <a:defRPr kumimoji="1" lang="en-US" sz="1800" dirty="0" smtClean="0">
                <a:solidFill>
                  <a:schemeClr val="tx1"/>
                </a:solidFill>
                <a:latin typeface="+mn-lt"/>
              </a:defRPr>
            </a:lvl3pPr>
            <a:lvl4pPr algn="l" rtl="0" eaLnBrk="1" fontAlgn="base" hangingPunct="1">
              <a:spcBef>
                <a:spcPct val="20000"/>
              </a:spcBef>
              <a:spcAft>
                <a:spcPct val="0"/>
              </a:spcAft>
              <a:defRPr kumimoji="1" lang="en-US" sz="1800" dirty="0" smtClean="0">
                <a:solidFill>
                  <a:schemeClr val="tx1"/>
                </a:solidFill>
                <a:latin typeface="+mn-lt"/>
              </a:defRPr>
            </a:lvl4pPr>
            <a:lvl5pPr algn="l" rtl="0" eaLnBrk="1" fontAlgn="base" hangingPunct="1">
              <a:spcBef>
                <a:spcPct val="20000"/>
              </a:spcBef>
              <a:spcAft>
                <a:spcPct val="0"/>
              </a:spcAft>
              <a:defRPr kumimoji="1" lang="en-US" sz="1800" dirty="0">
                <a:solidFill>
                  <a:schemeClr val="tx1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9"/>
          </p:nvPr>
        </p:nvSpPr>
        <p:spPr>
          <a:xfrm>
            <a:off x="457200" y="1371600"/>
            <a:ext cx="8229600" cy="4572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="1" i="1" baseline="0">
                <a:solidFill>
                  <a:srgbClr val="0070C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Rectangle 13"/>
          <p:cNvSpPr/>
          <p:nvPr userDrawn="1"/>
        </p:nvSpPr>
        <p:spPr bwMode="auto">
          <a:xfrm>
            <a:off x="0" y="1219200"/>
            <a:ext cx="9144000" cy="76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en-US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533401" y="152400"/>
            <a:ext cx="8153399" cy="9906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7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6934200" y="6477000"/>
            <a:ext cx="2133600" cy="304800"/>
          </a:xfrm>
          <a:prstGeom prst="rect">
            <a:avLst/>
          </a:prstGeom>
        </p:spPr>
        <p:txBody>
          <a:bodyPr/>
          <a:lstStyle>
            <a:lvl1pPr>
              <a:defRPr sz="1400" b="1">
                <a:latin typeface="+mn-lt"/>
              </a:defRPr>
            </a:lvl1pPr>
          </a:lstStyle>
          <a:p>
            <a:pPr>
              <a:defRPr/>
            </a:pPr>
            <a:fld id="{0D550CB5-52F1-4B46-B2F6-C9C99CFCC5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tif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88913"/>
            <a:ext cx="70770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title style</a:t>
            </a:r>
          </a:p>
        </p:txBody>
      </p:sp>
      <p:sp>
        <p:nvSpPr>
          <p:cNvPr id="1027" name="Rectangle 7"/>
          <p:cNvSpPr>
            <a:spLocks noGrp="1" noChangeArrowheads="1"/>
          </p:cNvSpPr>
          <p:nvPr>
            <p:ph type="body" idx="1"/>
          </p:nvPr>
        </p:nvSpPr>
        <p:spPr bwMode="white">
          <a:xfrm>
            <a:off x="1828800" y="1593850"/>
            <a:ext cx="7077075" cy="507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77" name="Rectangle 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7" name="Picture 6" descr="InformaEconLogo2.tif"/>
          <p:cNvPicPr>
            <a:picLocks noChangeAspect="1"/>
          </p:cNvPicPr>
          <p:nvPr userDrawn="1"/>
        </p:nvPicPr>
        <p:blipFill>
          <a:blip r:embed="rId17" cstate="print"/>
          <a:stretch>
            <a:fillRect/>
          </a:stretch>
        </p:blipFill>
        <p:spPr>
          <a:xfrm>
            <a:off x="228600" y="6402778"/>
            <a:ext cx="1828800" cy="31271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6934200" y="6477000"/>
            <a:ext cx="2133600" cy="304800"/>
          </a:xfrm>
          <a:prstGeom prst="rect">
            <a:avLst/>
          </a:prstGeom>
        </p:spPr>
        <p:txBody>
          <a:bodyPr/>
          <a:lstStyle>
            <a:lvl1pPr algn="r">
              <a:defRPr sz="1400" b="1"/>
            </a:lvl1pPr>
          </a:lstStyle>
          <a:p>
            <a:pPr>
              <a:defRPr/>
            </a:pPr>
            <a:fld id="{0D550CB5-52F1-4B46-B2F6-C9C99CFCC5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49" r:id="rId1"/>
    <p:sldLayoutId id="2147484450" r:id="rId2"/>
    <p:sldLayoutId id="2147484451" r:id="rId3"/>
    <p:sldLayoutId id="2147484452" r:id="rId4"/>
    <p:sldLayoutId id="2147484453" r:id="rId5"/>
    <p:sldLayoutId id="2147484454" r:id="rId6"/>
    <p:sldLayoutId id="2147484455" r:id="rId7"/>
    <p:sldLayoutId id="2147484456" r:id="rId8"/>
    <p:sldLayoutId id="2147484457" r:id="rId9"/>
    <p:sldLayoutId id="2147484458" r:id="rId10"/>
    <p:sldLayoutId id="2147484459" r:id="rId11"/>
    <p:sldLayoutId id="2147484460" r:id="rId12"/>
    <p:sldLayoutId id="2147484461" r:id="rId13"/>
    <p:sldLayoutId id="2147484462" r:id="rId14"/>
    <p:sldLayoutId id="2147484463" r:id="rId1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000" b="1">
          <a:solidFill>
            <a:schemeClr val="tx1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000" b="1">
          <a:solidFill>
            <a:schemeClr val="tx1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000" b="1">
          <a:solidFill>
            <a:schemeClr val="tx1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000" b="1">
          <a:solidFill>
            <a:schemeClr val="tx1"/>
          </a:solidFill>
          <a:latin typeface="Cambria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ts val="1200"/>
        </a:spcBef>
        <a:spcAft>
          <a:spcPct val="0"/>
        </a:spcAft>
        <a:buClr>
          <a:srgbClr val="5F5F5F"/>
        </a:buClr>
        <a:buSzPct val="75000"/>
        <a:buFont typeface="Wingdings" pitchFamily="2" charset="2"/>
        <a:buChar char="n"/>
        <a:defRPr kumimoji="1" sz="1800" b="1">
          <a:solidFill>
            <a:srgbClr val="00206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2D050"/>
        </a:buClr>
        <a:buSzPct val="125000"/>
        <a:buFont typeface="Tahoma" pitchFamily="34" charset="0"/>
        <a:buChar char="◊"/>
        <a:defRPr kumimoji="1" sz="1800" b="1">
          <a:solidFill>
            <a:srgbClr val="00206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558ED5"/>
        </a:buClr>
        <a:buSzPct val="100000"/>
        <a:buFont typeface="Wingdings" pitchFamily="2" charset="2"/>
        <a:buChar char="q"/>
        <a:defRPr kumimoji="1" sz="1800" b="1">
          <a:solidFill>
            <a:srgbClr val="00206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SzPct val="75000"/>
        <a:buFont typeface="Wingdings" pitchFamily="2" charset="2"/>
        <a:buChar char=""/>
        <a:defRPr kumimoji="1" sz="1800" b="1">
          <a:solidFill>
            <a:srgbClr val="00206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04A7B"/>
        </a:buClr>
        <a:buSzPct val="100000"/>
        <a:buFont typeface="Wingdings" pitchFamily="2" charset="2"/>
        <a:buChar char=""/>
        <a:defRPr kumimoji="1" sz="1800" b="1">
          <a:solidFill>
            <a:srgbClr val="00206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http://assets.bryancave.com/images/BC-Logo-Small_v2.pn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argefleet.com/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http://assets.bryancave.com/images/BC-Logo-Small_v2.png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3"/>
          <p:cNvSpPr>
            <a:spLocks noGrp="1"/>
          </p:cNvSpPr>
          <p:nvPr>
            <p:ph type="ctrTitle"/>
          </p:nvPr>
        </p:nvSpPr>
        <p:spPr>
          <a:xfrm>
            <a:off x="4495799" y="0"/>
            <a:ext cx="4572001" cy="4419600"/>
          </a:xfrm>
        </p:spPr>
        <p:txBody>
          <a:bodyPr/>
          <a:lstStyle/>
          <a:p>
            <a:pPr eaLnBrk="1" hangingPunct="1"/>
            <a:r>
              <a:rPr lang="en-US" sz="3600" dirty="0"/>
              <a:t>Conceptual and Developmental Considerations for</a:t>
            </a:r>
            <a:br>
              <a:rPr lang="en-US" sz="3600" dirty="0"/>
            </a:br>
            <a:r>
              <a:rPr lang="en-US" sz="3600" dirty="0"/>
              <a:t>Intermodal Options at Gary, Ind.</a:t>
            </a:r>
          </a:p>
        </p:txBody>
      </p:sp>
      <p:sp>
        <p:nvSpPr>
          <p:cNvPr id="17411" name="Text Placeholder 5"/>
          <p:cNvSpPr>
            <a:spLocks noGrp="1"/>
          </p:cNvSpPr>
          <p:nvPr>
            <p:ph type="body" sz="quarter" idx="4294967295"/>
          </p:nvPr>
        </p:nvSpPr>
        <p:spPr>
          <a:xfrm>
            <a:off x="6399852" y="4572000"/>
            <a:ext cx="2730500" cy="2209800"/>
          </a:xfrm>
        </p:spPr>
        <p:txBody>
          <a:bodyPr anchor="b"/>
          <a:lstStyle/>
          <a:p>
            <a:pPr marL="0" indent="0" algn="r" eaLnBrk="1" hangingPunct="1">
              <a:spcBef>
                <a:spcPct val="0"/>
              </a:spcBef>
              <a:buNone/>
            </a:pPr>
            <a:r>
              <a:rPr lang="en-US" dirty="0"/>
              <a:t>July 23, 2015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3496" y="4648200"/>
            <a:ext cx="5257800" cy="19812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endParaRPr lang="en-US" b="1" i="1" dirty="0">
              <a:solidFill>
                <a:srgbClr val="002060"/>
              </a:solidFill>
              <a:latin typeface="+mn-lt"/>
              <a:cs typeface="Raavi" panose="020B0502040204020203" pitchFamily="34" charset="0"/>
            </a:endParaRPr>
          </a:p>
          <a:p>
            <a:pPr algn="ctr"/>
            <a:endParaRPr lang="en-US" b="1" i="1" dirty="0">
              <a:solidFill>
                <a:srgbClr val="002060"/>
              </a:solidFill>
              <a:latin typeface="+mn-lt"/>
              <a:cs typeface="Raavi" panose="020B0502040204020203" pitchFamily="34" charset="0"/>
            </a:endParaRPr>
          </a:p>
          <a:p>
            <a:pPr algn="ctr"/>
            <a:r>
              <a:rPr lang="en-US" sz="2400" b="1" i="1" dirty="0">
                <a:solidFill>
                  <a:srgbClr val="002060"/>
                </a:solidFill>
                <a:latin typeface="+mn-lt"/>
                <a:cs typeface="Raavi" panose="020B0502040204020203" pitchFamily="34" charset="0"/>
              </a:rPr>
              <a:t>IP </a:t>
            </a:r>
            <a:r>
              <a:rPr lang="en-US" sz="2400" b="1" i="1" dirty="0" err="1">
                <a:solidFill>
                  <a:srgbClr val="002060"/>
                </a:solidFill>
                <a:latin typeface="+mn-lt"/>
                <a:cs typeface="Raavi" panose="020B0502040204020203" pitchFamily="34" charset="0"/>
              </a:rPr>
              <a:t>SecureTech</a:t>
            </a:r>
            <a:r>
              <a:rPr lang="en-US" sz="2400" b="1" i="1" dirty="0">
                <a:solidFill>
                  <a:srgbClr val="002060"/>
                </a:solidFill>
                <a:latin typeface="+mn-lt"/>
                <a:cs typeface="Raavi" panose="020B0502040204020203" pitchFamily="34" charset="0"/>
              </a:rPr>
              <a:t> LLC</a:t>
            </a:r>
          </a:p>
          <a:p>
            <a:pPr algn="ctr"/>
            <a:r>
              <a:rPr lang="en-US" sz="2400" b="1" i="1" dirty="0">
                <a:solidFill>
                  <a:srgbClr val="002060"/>
                </a:solidFill>
                <a:latin typeface="+mn-lt"/>
                <a:cs typeface="Raavi" panose="020B0502040204020203" pitchFamily="34" charset="0"/>
              </a:rPr>
              <a:t>Business Development Consulting</a:t>
            </a:r>
          </a:p>
        </p:txBody>
      </p:sp>
      <p:pic>
        <p:nvPicPr>
          <p:cNvPr id="2" name="Picture 2" descr="Bryan Cave Logo"/>
          <p:cNvPicPr>
            <a:picLocks noChangeAspect="1" noChangeArrowheads="1"/>
          </p:cNvPicPr>
          <p:nvPr/>
        </p:nvPicPr>
        <p:blipFill>
          <a:blip r:link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976" y="4572000"/>
            <a:ext cx="266192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Commodities Moving on the Water in and around Gary</a:t>
            </a:r>
          </a:p>
        </p:txBody>
      </p:sp>
    </p:spTree>
    <p:extLst>
      <p:ext uri="{BB962C8B-B14F-4D97-AF65-F5344CB8AC3E}">
        <p14:creationId xmlns:p14="http://schemas.microsoft.com/office/powerpoint/2010/main" val="2954199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Indiana Harbor rebound; Iron Ore leads all commodities, but crude oil rising as outbound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Waterborne Commerce Volumes and</a:t>
            </a:r>
            <a:br>
              <a:rPr lang="en-US" dirty="0"/>
            </a:br>
            <a:r>
              <a:rPr lang="en-US" dirty="0"/>
              <a:t>Top Commodities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550CB5-52F1-4B46-B2F6-C9C99CFCC54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397"/>
            <a:ext cx="4572000" cy="3312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Grp="1" noChangeAspect="1" noChangeArrowheads="1"/>
          </p:cNvPicPr>
          <p:nvPr>
            <p:ph sz="half" idx="1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057397"/>
            <a:ext cx="4572000" cy="3312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0355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 to Becoming an Intermodal Port</a:t>
            </a:r>
          </a:p>
        </p:txBody>
      </p:sp>
    </p:spTree>
    <p:extLst>
      <p:ext uri="{BB962C8B-B14F-4D97-AF65-F5344CB8AC3E}">
        <p14:creationId xmlns:p14="http://schemas.microsoft.com/office/powerpoint/2010/main" val="19031526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Required to Move Forward:</a:t>
            </a:r>
            <a:br>
              <a:rPr lang="en-US" dirty="0"/>
            </a:br>
            <a:r>
              <a:rPr lang="en-US" i="1" dirty="0"/>
              <a:t>Having a Strategic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Defining the Vision</a:t>
            </a:r>
          </a:p>
          <a:p>
            <a:pPr marL="342900" lvl="1" indent="-342900">
              <a:spcBef>
                <a:spcPts val="1200"/>
              </a:spcBef>
              <a:buClr>
                <a:srgbClr val="5F5F5F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Inventory of Opportunities</a:t>
            </a:r>
          </a:p>
          <a:p>
            <a:r>
              <a:rPr lang="en-US" dirty="0"/>
              <a:t>Due Diligence</a:t>
            </a:r>
          </a:p>
          <a:p>
            <a:pPr lvl="1"/>
            <a:r>
              <a:rPr lang="en-US" dirty="0"/>
              <a:t>Competitive Analysis</a:t>
            </a:r>
          </a:p>
          <a:p>
            <a:pPr lvl="1"/>
            <a:r>
              <a:rPr lang="en-US" dirty="0"/>
              <a:t>Commodity throughput Potential</a:t>
            </a:r>
          </a:p>
          <a:p>
            <a:pPr lvl="1"/>
            <a:r>
              <a:rPr lang="en-US" dirty="0"/>
              <a:t>Modal Option Analysis</a:t>
            </a:r>
          </a:p>
          <a:p>
            <a:pPr lvl="1"/>
            <a:r>
              <a:rPr lang="en-US" dirty="0"/>
              <a:t>Legal Review</a:t>
            </a:r>
          </a:p>
          <a:p>
            <a:r>
              <a:rPr lang="en-US" dirty="0"/>
              <a:t>Preliminary Engineering</a:t>
            </a:r>
          </a:p>
          <a:p>
            <a:r>
              <a:rPr lang="en-US" dirty="0"/>
              <a:t>Financial Feasibility</a:t>
            </a:r>
          </a:p>
          <a:p>
            <a:r>
              <a:rPr lang="en-US" dirty="0"/>
              <a:t>Economic Impact Analysis</a:t>
            </a:r>
          </a:p>
          <a:p>
            <a:r>
              <a:rPr lang="en-US" dirty="0"/>
              <a:t>Outreach for Investment and Public Support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550CB5-52F1-4B46-B2F6-C9C99CFCC54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2792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Informa Economics</a:t>
            </a:r>
          </a:p>
        </p:txBody>
      </p:sp>
    </p:spTree>
    <p:extLst>
      <p:ext uri="{BB962C8B-B14F-4D97-AF65-F5344CB8AC3E}">
        <p14:creationId xmlns:p14="http://schemas.microsoft.com/office/powerpoint/2010/main" val="16325975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153400" cy="990600"/>
          </a:xfrm>
        </p:spPr>
        <p:txBody>
          <a:bodyPr/>
          <a:lstStyle/>
          <a:p>
            <a:r>
              <a:rPr lang="en-US" dirty="0"/>
              <a:t>About Informa Economics,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334A87-7746-468B-AB1A-E8B24E315F7E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72000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Global Price Risk Service across a Number Industry Sectors and Commodities</a:t>
            </a:r>
          </a:p>
          <a:p>
            <a:r>
              <a:rPr lang="en-US" b="1" dirty="0">
                <a:solidFill>
                  <a:srgbClr val="002060"/>
                </a:solidFill>
              </a:rPr>
              <a:t>Full Global Business Consulting Practice</a:t>
            </a:r>
          </a:p>
          <a:p>
            <a:r>
              <a:rPr lang="en-US" b="1" dirty="0">
                <a:solidFill>
                  <a:srgbClr val="002060"/>
                </a:solidFill>
              </a:rPr>
              <a:t>Transportation, Infrastructure, Freight and Logistics</a:t>
            </a:r>
          </a:p>
          <a:p>
            <a:pPr lvl="1"/>
            <a:r>
              <a:rPr lang="en-US" b="1" dirty="0">
                <a:solidFill>
                  <a:srgbClr val="002060"/>
                </a:solidFill>
              </a:rPr>
              <a:t>Weekly Transportation Update and Monthly Outlooks</a:t>
            </a:r>
          </a:p>
          <a:p>
            <a:pPr lvl="1"/>
            <a:r>
              <a:rPr lang="en-US" b="1" dirty="0">
                <a:solidFill>
                  <a:srgbClr val="002060"/>
                </a:solidFill>
              </a:rPr>
              <a:t>Transportation and Logistics Roundtable Series</a:t>
            </a:r>
          </a:p>
          <a:p>
            <a:pPr lvl="1"/>
            <a:r>
              <a:rPr lang="en-US" b="1" dirty="0">
                <a:solidFill>
                  <a:srgbClr val="002060"/>
                </a:solidFill>
              </a:rPr>
              <a:t>Co-Host Annual Waterways Symposium with Waterways Council and Waterway Journal</a:t>
            </a:r>
          </a:p>
          <a:p>
            <a:pPr lvl="1"/>
            <a:r>
              <a:rPr lang="en-US" b="1" dirty="0">
                <a:solidFill>
                  <a:srgbClr val="002060"/>
                </a:solidFill>
              </a:rPr>
              <a:t>Master Planning, Geospatial and Site Analysis</a:t>
            </a:r>
          </a:p>
          <a:p>
            <a:pPr lvl="1"/>
            <a:r>
              <a:rPr lang="en-US" b="1" dirty="0">
                <a:solidFill>
                  <a:srgbClr val="002060"/>
                </a:solidFill>
              </a:rPr>
              <a:t>Publications – </a:t>
            </a:r>
            <a:r>
              <a:rPr lang="en-US" b="1" dirty="0">
                <a:solidFill>
                  <a:srgbClr val="002060"/>
                </a:solidFill>
                <a:hlinkClick r:id="rId2"/>
              </a:rPr>
              <a:t>www.bargefleet.com</a:t>
            </a:r>
            <a:r>
              <a:rPr lang="en-US" b="1" dirty="0">
                <a:solidFill>
                  <a:srgbClr val="002060"/>
                </a:solidFill>
              </a:rPr>
              <a:t> </a:t>
            </a:r>
          </a:p>
          <a:p>
            <a:r>
              <a:rPr lang="en-US" b="1" dirty="0">
                <a:solidFill>
                  <a:srgbClr val="002060"/>
                </a:solidFill>
              </a:rPr>
              <a:t>Global Client Footprint</a:t>
            </a:r>
          </a:p>
          <a:p>
            <a:r>
              <a:rPr lang="en-US" b="1" dirty="0">
                <a:solidFill>
                  <a:srgbClr val="002060"/>
                </a:solidFill>
              </a:rPr>
              <a:t>Established in 1977 and based in Memphis, TN</a:t>
            </a:r>
          </a:p>
          <a:p>
            <a:r>
              <a:rPr lang="en-US" b="1" dirty="0">
                <a:solidFill>
                  <a:srgbClr val="002060"/>
                </a:solidFill>
              </a:rPr>
              <a:t>Parent Company is Informa plc, based in London, England</a:t>
            </a:r>
          </a:p>
          <a:p>
            <a:pPr lvl="1"/>
            <a:r>
              <a:rPr lang="en-US" dirty="0"/>
              <a:t>Lloyd’s List, </a:t>
            </a:r>
            <a:r>
              <a:rPr lang="en-US" dirty="0" err="1"/>
              <a:t>Containerisation</a:t>
            </a:r>
            <a:r>
              <a:rPr lang="en-US" dirty="0"/>
              <a:t> International, LLI, Other Brands</a:t>
            </a:r>
            <a:endParaRPr lang="en-US" b="1" dirty="0">
              <a:solidFill>
                <a:srgbClr val="002060"/>
              </a:solidFill>
            </a:endParaRPr>
          </a:p>
          <a:p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942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00"/>
    </mc:Choice>
    <mc:Fallback xmlns="">
      <p:transition spd="slow" advTm="7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153400" cy="990600"/>
          </a:xfrm>
        </p:spPr>
        <p:txBody>
          <a:bodyPr/>
          <a:lstStyle/>
          <a:p>
            <a:r>
              <a:rPr lang="en-US" dirty="0"/>
              <a:t>Charting the Course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34200" y="6477000"/>
            <a:ext cx="2133600" cy="304800"/>
          </a:xfrm>
        </p:spPr>
        <p:txBody>
          <a:bodyPr/>
          <a:lstStyle/>
          <a:p>
            <a:pPr>
              <a:defRPr/>
            </a:pPr>
            <a:fld id="{83334A87-7746-468B-AB1A-E8B24E315F7E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Introductions</a:t>
            </a:r>
          </a:p>
          <a:p>
            <a:r>
              <a:rPr lang="en-US" dirty="0"/>
              <a:t>Current Drivers in the Economy</a:t>
            </a:r>
          </a:p>
          <a:p>
            <a:r>
              <a:rPr lang="en-US" dirty="0"/>
              <a:t>An Intermodal Port</a:t>
            </a:r>
          </a:p>
          <a:p>
            <a:r>
              <a:rPr lang="en-US" b="1" dirty="0">
                <a:solidFill>
                  <a:srgbClr val="002060"/>
                </a:solidFill>
              </a:rPr>
              <a:t>Commodities Moving on the Water in and around Gary</a:t>
            </a:r>
          </a:p>
          <a:p>
            <a:r>
              <a:rPr lang="en-US" dirty="0"/>
              <a:t>Next Steps to Becoming an Intermodal Port</a:t>
            </a:r>
            <a:endParaRPr lang="en-US" b="1" dirty="0">
              <a:solidFill>
                <a:srgbClr val="002060"/>
              </a:solidFill>
            </a:endParaRPr>
          </a:p>
          <a:p>
            <a:r>
              <a:rPr lang="en-US" dirty="0"/>
              <a:t>About Informa Economics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503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2"/>
          <p:cNvSpPr>
            <a:spLocks noGrp="1"/>
          </p:cNvSpPr>
          <p:nvPr>
            <p:ph type="title"/>
          </p:nvPr>
        </p:nvSpPr>
        <p:spPr>
          <a:xfrm>
            <a:off x="990600" y="0"/>
            <a:ext cx="5486400" cy="4419600"/>
          </a:xfrm>
        </p:spPr>
        <p:txBody>
          <a:bodyPr/>
          <a:lstStyle/>
          <a:p>
            <a:r>
              <a:rPr lang="en-US" dirty="0"/>
              <a:t>Introductions</a:t>
            </a:r>
          </a:p>
        </p:txBody>
      </p:sp>
      <p:sp>
        <p:nvSpPr>
          <p:cNvPr id="24579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2133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B39D743-2C71-49FA-8C9B-B85B4D78DAD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168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153400" cy="990600"/>
          </a:xfrm>
        </p:spPr>
        <p:txBody>
          <a:bodyPr/>
          <a:lstStyle/>
          <a:p>
            <a:r>
              <a:rPr lang="en-US" dirty="0"/>
              <a:t>Solid Project Team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34200" y="6477000"/>
            <a:ext cx="2133600" cy="304800"/>
          </a:xfrm>
        </p:spPr>
        <p:txBody>
          <a:bodyPr/>
          <a:lstStyle/>
          <a:p>
            <a:pPr>
              <a:defRPr/>
            </a:pPr>
            <a:fld id="{83334A87-7746-468B-AB1A-E8B24E315F7E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Demetrius Carney, Partner</a:t>
            </a:r>
            <a:br>
              <a:rPr lang="en-US" dirty="0"/>
            </a:br>
            <a:r>
              <a:rPr lang="en-US" dirty="0"/>
              <a:t>Bryan Cave LLP</a:t>
            </a:r>
          </a:p>
          <a:p>
            <a:r>
              <a:rPr lang="en-US" dirty="0"/>
              <a:t>Michael Ohm, Partner</a:t>
            </a:r>
            <a:br>
              <a:rPr lang="en-US" dirty="0"/>
            </a:br>
            <a:r>
              <a:rPr lang="en-US" dirty="0"/>
              <a:t>Bryan Cave LLP</a:t>
            </a:r>
          </a:p>
          <a:p>
            <a:r>
              <a:rPr lang="en-US" dirty="0"/>
              <a:t>Mark York, Consultant</a:t>
            </a:r>
            <a:br>
              <a:rPr lang="en-US" dirty="0"/>
            </a:br>
            <a:r>
              <a:rPr lang="en-US" dirty="0"/>
              <a:t>IP </a:t>
            </a:r>
            <a:r>
              <a:rPr lang="en-US" dirty="0" err="1"/>
              <a:t>SecureTech</a:t>
            </a:r>
            <a:r>
              <a:rPr lang="en-US" dirty="0"/>
              <a:t> LLC Business Development Consulting</a:t>
            </a:r>
          </a:p>
          <a:p>
            <a:r>
              <a:rPr lang="en-US" dirty="0"/>
              <a:t>Ken Eriksen, Senior Vice President</a:t>
            </a:r>
            <a:br>
              <a:rPr lang="en-US" dirty="0"/>
            </a:br>
            <a:r>
              <a:rPr lang="en-US" dirty="0"/>
              <a:t>Informa Economics, Inc.</a:t>
            </a:r>
            <a:endParaRPr lang="en-US" b="1" dirty="0">
              <a:solidFill>
                <a:srgbClr val="00206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95952" y="4343400"/>
            <a:ext cx="7940519" cy="1200329"/>
            <a:chOff x="1108456" y="4343400"/>
            <a:chExt cx="7940519" cy="1200329"/>
          </a:xfrm>
        </p:grpSpPr>
        <p:pic>
          <p:nvPicPr>
            <p:cNvPr id="2051" name="Picture 3" descr="Bryan Cave Logo"/>
            <p:cNvPicPr>
              <a:picLocks noChangeAspect="1" noChangeArrowheads="1"/>
            </p:cNvPicPr>
            <p:nvPr/>
          </p:nvPicPr>
          <p:blipFill>
            <a:blip r:link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8456" y="4541520"/>
              <a:ext cx="1863344" cy="640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8" descr="InformaEconLogo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4000" y="4495800"/>
              <a:ext cx="3714975" cy="64008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" name="TextBox 4"/>
            <p:cNvSpPr txBox="1"/>
            <p:nvPr/>
          </p:nvSpPr>
          <p:spPr>
            <a:xfrm>
              <a:off x="3276600" y="4343400"/>
              <a:ext cx="1752600" cy="1200329"/>
            </a:xfrm>
            <a:prstGeom prst="rect">
              <a:avLst/>
            </a:prstGeom>
            <a:solidFill>
              <a:schemeClr val="tx2"/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+mn-lt"/>
                </a:rPr>
                <a:t>IP </a:t>
              </a:r>
              <a:r>
                <a:rPr lang="en-US" b="1" dirty="0" err="1">
                  <a:solidFill>
                    <a:schemeClr val="bg1"/>
                  </a:solidFill>
                  <a:latin typeface="+mn-lt"/>
                </a:rPr>
                <a:t>SecureTech</a:t>
              </a:r>
              <a:r>
                <a:rPr lang="en-US" b="1" dirty="0">
                  <a:solidFill>
                    <a:schemeClr val="bg1"/>
                  </a:solidFill>
                  <a:latin typeface="+mn-lt"/>
                </a:rPr>
                <a:t> Business Development Consulting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11216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Drivers in the Economy</a:t>
            </a:r>
          </a:p>
        </p:txBody>
      </p:sp>
    </p:spTree>
    <p:extLst>
      <p:ext uri="{BB962C8B-B14F-4D97-AF65-F5344CB8AC3E}">
        <p14:creationId xmlns:p14="http://schemas.microsoft.com/office/powerpoint/2010/main" val="2918878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Freight leading indicator to economy; Wall Street attention taking breather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Freight Volumes Running Strong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550CB5-52F1-4B46-B2F6-C9C99CFCC54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00"/>
            <a:ext cx="4572000" cy="3104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half" idx="1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905000"/>
            <a:ext cx="4572000" cy="3104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7553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Persistent driver shortages: regulations, costs, attractiveness</a:t>
            </a:r>
          </a:p>
          <a:p>
            <a:r>
              <a:rPr lang="en-US" dirty="0"/>
              <a:t>Intermodal running strong – especially domestic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Truck versus Rail, an Example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550CB5-52F1-4B46-B2F6-C9C99CFCC54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4572000" cy="3103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Grp="1" noChangeAspect="1" noChangeArrowheads="1"/>
          </p:cNvPicPr>
          <p:nvPr>
            <p:ph sz="half" idx="1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057400"/>
            <a:ext cx="4572000" cy="3312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5171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Intermodal Port</a:t>
            </a:r>
          </a:p>
        </p:txBody>
      </p:sp>
    </p:spTree>
    <p:extLst>
      <p:ext uri="{BB962C8B-B14F-4D97-AF65-F5344CB8AC3E}">
        <p14:creationId xmlns:p14="http://schemas.microsoft.com/office/powerpoint/2010/main" val="2410002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153400" cy="1219200"/>
          </a:xfrm>
        </p:spPr>
        <p:txBody>
          <a:bodyPr/>
          <a:lstStyle/>
          <a:p>
            <a:r>
              <a:rPr lang="en-US" dirty="0"/>
              <a:t>Intermodal Ports</a:t>
            </a:r>
            <a:br>
              <a:rPr lang="en-US" dirty="0"/>
            </a:br>
            <a:r>
              <a:rPr lang="en-US" i="1" dirty="0"/>
              <a:t>Bring Opportunity and Value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34200" y="6477000"/>
            <a:ext cx="2133600" cy="304800"/>
          </a:xfr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83334A87-7746-468B-AB1A-E8B24E315F7E}" type="slidenum">
              <a:rPr lang="en-US"/>
              <a:pPr/>
              <a:t>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72000"/>
          </a:xfrm>
        </p:spPr>
        <p:txBody>
          <a:bodyPr/>
          <a:lstStyle/>
          <a:p>
            <a:r>
              <a:rPr lang="en-US" dirty="0"/>
              <a:t>Intermodal Ports are Portals to:</a:t>
            </a:r>
          </a:p>
          <a:p>
            <a:pPr lvl="1"/>
            <a:r>
              <a:rPr lang="en-US" dirty="0"/>
              <a:t>Industrial Manufacturing and Processes</a:t>
            </a:r>
          </a:p>
          <a:p>
            <a:pPr lvl="1"/>
            <a:r>
              <a:rPr lang="en-US" dirty="0"/>
              <a:t>Transportation and Intermodal Services</a:t>
            </a:r>
          </a:p>
          <a:p>
            <a:pPr lvl="1"/>
            <a:r>
              <a:rPr lang="en-US" dirty="0"/>
              <a:t>Expanding Market Reach</a:t>
            </a:r>
          </a:p>
          <a:p>
            <a:r>
              <a:rPr lang="en-US" dirty="0"/>
              <a:t>Economic Development</a:t>
            </a:r>
          </a:p>
          <a:p>
            <a:pPr lvl="1"/>
            <a:r>
              <a:rPr lang="en-US" dirty="0"/>
              <a:t>Jobs</a:t>
            </a:r>
          </a:p>
          <a:p>
            <a:pPr lvl="1"/>
            <a:r>
              <a:rPr lang="en-US" dirty="0"/>
              <a:t>Revenue Base</a:t>
            </a:r>
          </a:p>
          <a:p>
            <a:r>
              <a:rPr lang="en-US" dirty="0"/>
              <a:t>Direct, Indirect and Induced Impacts</a:t>
            </a:r>
          </a:p>
          <a:p>
            <a:pPr lvl="1"/>
            <a:r>
              <a:rPr lang="en-US" dirty="0"/>
              <a:t>Construction and On-Going Operations</a:t>
            </a:r>
          </a:p>
          <a:p>
            <a:r>
              <a:rPr lang="en-US" dirty="0"/>
              <a:t>Community and Regional Economic Growth Engine</a:t>
            </a:r>
          </a:p>
          <a:p>
            <a:pPr lvl="1"/>
            <a:r>
              <a:rPr lang="en-US" dirty="0"/>
              <a:t>Reaches beyond the water line and intermodal yard into the community, state, country and globally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11824"/>
      </p:ext>
    </p:extLst>
  </p:cSld>
  <p:clrMapOvr>
    <a:masterClrMapping/>
  </p:clrMapOvr>
</p:sld>
</file>

<file path=ppt/theme/theme1.xml><?xml version="1.0" encoding="utf-8"?>
<a:theme xmlns:a="http://schemas.openxmlformats.org/drawingml/2006/main" name="Informa Theme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nforma Font">
      <a:majorFont>
        <a:latin typeface="Cambr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80808"/>
        </a:dk1>
        <a:lt1>
          <a:srgbClr val="74C8E6"/>
        </a:lt1>
        <a:dk2>
          <a:srgbClr val="000000"/>
        </a:dk2>
        <a:lt2>
          <a:srgbClr val="080808"/>
        </a:lt2>
        <a:accent1>
          <a:srgbClr val="68A2B6"/>
        </a:accent1>
        <a:accent2>
          <a:srgbClr val="4192BF"/>
        </a:accent2>
        <a:accent3>
          <a:srgbClr val="BCE0F0"/>
        </a:accent3>
        <a:accent4>
          <a:srgbClr val="060606"/>
        </a:accent4>
        <a:accent5>
          <a:srgbClr val="B9CED7"/>
        </a:accent5>
        <a:accent6>
          <a:srgbClr val="3A84AD"/>
        </a:accent6>
        <a:hlink>
          <a:srgbClr val="3963AF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Informa Theme 1</Template>
  <TotalTime>10861</TotalTime>
  <Words>339</Words>
  <Application>Microsoft Office PowerPoint</Application>
  <PresentationFormat>On-screen Show (4:3)</PresentationFormat>
  <Paragraphs>78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Cambria</vt:lpstr>
      <vt:lpstr>Raavi</vt:lpstr>
      <vt:lpstr>Tahoma</vt:lpstr>
      <vt:lpstr>Times New Roman</vt:lpstr>
      <vt:lpstr>Wingdings</vt:lpstr>
      <vt:lpstr>Informa Theme 1</vt:lpstr>
      <vt:lpstr>Conceptual and Developmental Considerations for Intermodal Options at Gary, Ind.</vt:lpstr>
      <vt:lpstr>Charting the Course</vt:lpstr>
      <vt:lpstr>Introductions</vt:lpstr>
      <vt:lpstr>Solid Project Team </vt:lpstr>
      <vt:lpstr>Current Drivers in the Economy</vt:lpstr>
      <vt:lpstr>Freight Volumes Running Strong</vt:lpstr>
      <vt:lpstr>Truck versus Rail, an Example</vt:lpstr>
      <vt:lpstr>An Intermodal Port</vt:lpstr>
      <vt:lpstr>Intermodal Ports Bring Opportunity and Value</vt:lpstr>
      <vt:lpstr>Commodities Moving on the Water in and around Gary</vt:lpstr>
      <vt:lpstr>Waterborne Commerce Volumes and Top Commodities</vt:lpstr>
      <vt:lpstr>Next Steps to Becoming an Intermodal Port</vt:lpstr>
      <vt:lpstr>What is Required to Move Forward: Having a Strategic Plan</vt:lpstr>
      <vt:lpstr>About Informa Economics</vt:lpstr>
      <vt:lpstr>About Informa Economics, Inc.</vt:lpstr>
    </vt:vector>
  </TitlesOfParts>
  <Company>Informa Economics,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Eriksen, Ken</dc:creator>
  <cp:lastModifiedBy>Mark MYJL Consulting LLC</cp:lastModifiedBy>
  <cp:revision>312</cp:revision>
  <cp:lastPrinted>2012-10-22T15:06:38Z</cp:lastPrinted>
  <dcterms:created xsi:type="dcterms:W3CDTF">2011-06-03T13:07:48Z</dcterms:created>
  <dcterms:modified xsi:type="dcterms:W3CDTF">2016-05-16T17:53:47Z</dcterms:modified>
</cp:coreProperties>
</file>